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5" r:id="rId18"/>
    <p:sldId id="276" r:id="rId19"/>
    <p:sldId id="277" r:id="rId20"/>
    <p:sldId id="272" r:id="rId21"/>
  </p:sldIdLst>
  <p:sldSz cx="5851525" cy="3292475"/>
  <p:notesSz cx="6858000" cy="9144000"/>
  <p:defaultTextStyle>
    <a:defPPr>
      <a:defRPr lang="ru-RU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75" userDrawn="1">
          <p15:clr>
            <a:srgbClr val="A4A3A4"/>
          </p15:clr>
        </p15:guide>
        <p15:guide id="3" orient="horz" pos="10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F33"/>
    <a:srgbClr val="00B767"/>
    <a:srgbClr val="8C664D"/>
    <a:srgbClr val="FFAB00"/>
    <a:srgbClr val="A53535"/>
    <a:srgbClr val="143F82"/>
    <a:srgbClr val="C4166D"/>
    <a:srgbClr val="FF436B"/>
    <a:srgbClr val="EB59D0"/>
    <a:srgbClr val="F18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327" d="100"/>
          <a:sy n="327" d="100"/>
        </p:scale>
        <p:origin x="618" y="246"/>
      </p:cViewPr>
      <p:guideLst>
        <p:guide pos="1775"/>
        <p:guide orient="horz" pos="10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6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3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8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7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1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BDE5-7B4E-4D65-B43D-A93C17EBB029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НГТУ НЭТИ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5"/>
          <a:stretch/>
        </p:blipFill>
        <p:spPr>
          <a:xfrm>
            <a:off x="2817813" y="417086"/>
            <a:ext cx="808957" cy="280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9029" y="163789"/>
            <a:ext cx="293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 РАН</a:t>
            </a:r>
            <a:endParaRPr lang="ru-RU" sz="14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2" b="28380"/>
          <a:stretch/>
        </p:blipFill>
        <p:spPr>
          <a:xfrm>
            <a:off x="3660224" y="465384"/>
            <a:ext cx="808960" cy="232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1"/>
          <a:stretch/>
        </p:blipFill>
        <p:spPr>
          <a:xfrm>
            <a:off x="4483586" y="463640"/>
            <a:ext cx="808958" cy="2071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9029" y="759136"/>
            <a:ext cx="293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ГОСКОМПАНИИ</a:t>
            </a:r>
            <a:endParaRPr lang="ru-RU" sz="14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45267" b="30456"/>
          <a:stretch/>
        </p:blipFill>
        <p:spPr>
          <a:xfrm>
            <a:off x="4299536" y="1054782"/>
            <a:ext cx="646383" cy="3403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 t="69830"/>
          <a:stretch/>
        </p:blipFill>
        <p:spPr>
          <a:xfrm>
            <a:off x="4903671" y="1050147"/>
            <a:ext cx="556871" cy="2817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9029" y="1425210"/>
            <a:ext cx="2938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БИЗНЕС</a:t>
            </a:r>
            <a:endParaRPr lang="ru-RU" sz="14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34734"/>
          <a:stretch/>
        </p:blipFill>
        <p:spPr>
          <a:xfrm>
            <a:off x="4799261" y="1819435"/>
            <a:ext cx="723805" cy="167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6" y="2463452"/>
            <a:ext cx="732376" cy="363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00" y="1707326"/>
            <a:ext cx="652265" cy="417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8" y="2144958"/>
            <a:ext cx="711663" cy="237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24301" r="18665" b="26402"/>
          <a:stretch/>
        </p:blipFill>
        <p:spPr>
          <a:xfrm>
            <a:off x="4301637" y="2463452"/>
            <a:ext cx="572046" cy="307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07" y="1700815"/>
            <a:ext cx="560534" cy="4204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5" y="2171277"/>
            <a:ext cx="805687" cy="1803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29" y="2475867"/>
            <a:ext cx="511434" cy="3414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3" y="2463452"/>
            <a:ext cx="606791" cy="341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6" y="2521847"/>
            <a:ext cx="513069" cy="2246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57" y="2015597"/>
            <a:ext cx="626861" cy="443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98" y="1827859"/>
            <a:ext cx="597795" cy="16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27773" r="11355" b="26403"/>
          <a:stretch/>
        </p:blipFill>
        <p:spPr>
          <a:xfrm>
            <a:off x="3531401" y="2133809"/>
            <a:ext cx="538645" cy="228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0" r="45622"/>
          <a:stretch/>
        </p:blipFill>
        <p:spPr>
          <a:xfrm>
            <a:off x="3764942" y="1081215"/>
            <a:ext cx="642192" cy="281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3"/>
          <a:stretch/>
        </p:blipFill>
        <p:spPr>
          <a:xfrm>
            <a:off x="2698713" y="1076785"/>
            <a:ext cx="1180977" cy="324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85796" y="2936942"/>
            <a:ext cx="7339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Полный список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компаний-партнеров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представлен на сайте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5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НГТУ НЭТИ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36" y="2817316"/>
            <a:ext cx="428595" cy="4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</a:t>
            </a:r>
            <a:r>
              <a:rPr lang="ru-RU" sz="2000" b="1" spc="15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spc="15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419" y="142336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942904" y="247650"/>
            <a:ext cx="628650" cy="184150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56958" y="214297"/>
            <a:ext cx="4683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мир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0347" y="234949"/>
            <a:ext cx="5945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Россия</a:t>
            </a:r>
          </a:p>
        </p:txBody>
      </p:sp>
      <p:pic>
        <p:nvPicPr>
          <p:cNvPr id="11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4"/>
          <a:stretch/>
        </p:blipFill>
        <p:spPr bwMode="auto">
          <a:xfrm>
            <a:off x="223476" y="840612"/>
            <a:ext cx="739395" cy="1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" y="1204821"/>
            <a:ext cx="836180" cy="359782"/>
          </a:xfrm>
          <a:prstGeom prst="rect">
            <a:avLst/>
          </a:prstGeom>
        </p:spPr>
      </p:pic>
      <p:pic>
        <p:nvPicPr>
          <p:cNvPr id="13" name="Picture 2" descr="Картинки по запросу рейтинг t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7" y="1625442"/>
            <a:ext cx="734892" cy="42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4603" y="8468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801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603" y="1286603"/>
            <a:ext cx="5445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101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4603" y="17612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1201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+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6" y="2629248"/>
            <a:ext cx="754196" cy="3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603" y="272098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1883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/>
          <a:srcRect l="9900" t="8972" b="4630"/>
          <a:stretch/>
        </p:blipFill>
        <p:spPr>
          <a:xfrm>
            <a:off x="159977" y="2132394"/>
            <a:ext cx="848558" cy="401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24603" y="2232417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649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17813" y="840612"/>
            <a:ext cx="0" cy="21472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979090" y="82944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60287" y="820235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25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3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79090" y="128547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960287" y="1276262"/>
            <a:ext cx="641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 / 121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79090" y="1737875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960287" y="1728667"/>
            <a:ext cx="6413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43 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/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100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79090" y="219028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960287" y="2181072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33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95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9935" y="1052605"/>
            <a:ext cx="2501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ИНЖЕНЕРИЯ</a:t>
            </a:r>
            <a:endParaRPr lang="en-US" sz="600" b="1" cap="all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э</a:t>
            </a:r>
            <a:r>
              <a:rPr lang="ru-RU" sz="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лектротехническая </a:t>
            </a:r>
            <a:endParaRPr lang="en-US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электронная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49204" y="1129301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54264" y="1083690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451 / 500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908751" y="1066252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96298" y="1057044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11</a:t>
            </a:r>
            <a:endParaRPr lang="ru-RU" sz="1000" b="1" cap="all" dirty="0" smtClean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99935" y="1373807"/>
            <a:ext cx="2501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ИНЖЕНЕРИЯ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endParaRPr lang="en-US" sz="700" b="1" cap="all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6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механическая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949204" y="145050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54264" y="140489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908751" y="138745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896298" y="1378246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99935" y="2196304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Инженерия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технологии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49204" y="2273000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54264" y="2227389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08751" y="2209951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896298" y="2200743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22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9935" y="1646157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Физика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астрономия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49204" y="172285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54264" y="167724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08751" y="165980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896298" y="1650596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99935" y="2480229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Физические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науки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49204" y="2556925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54264" y="2511314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908751" y="2493876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896298" y="2484668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21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99935" y="2766436"/>
            <a:ext cx="250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Компьютерные</a:t>
            </a:r>
          </a:p>
          <a:p>
            <a:pPr>
              <a:spcAft>
                <a:spcPts val="0"/>
              </a:spcAft>
            </a:pPr>
            <a:r>
              <a:rPr lang="ru-RU" sz="6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науки</a:t>
            </a:r>
            <a:endParaRPr lang="ru-RU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49204" y="2843132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54264" y="279752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6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908751" y="278008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896298" y="2770875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86476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*данные на 2022 год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979090" y="2665677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960287" y="2656469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ru-RU" sz="1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59" y="1957612"/>
            <a:ext cx="540231" cy="306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b="21835"/>
          <a:stretch/>
        </p:blipFill>
        <p:spPr>
          <a:xfrm>
            <a:off x="2923916" y="794417"/>
            <a:ext cx="620540" cy="2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4683804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РЕЙТИНГИ</a:t>
            </a:r>
            <a:r>
              <a:rPr lang="ru-RU" sz="2000" b="1" spc="15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spc="15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1200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476" y="1368421"/>
            <a:ext cx="678224" cy="817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200" b="1" cap="all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43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</a:t>
            </a:r>
            <a:r>
              <a:rPr lang="ru-RU" sz="900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бщее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</a:t>
            </a:r>
            <a:r>
              <a:rPr lang="ru-RU" sz="900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есто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в</a:t>
            </a:r>
            <a:r>
              <a:rPr lang="ru-RU" sz="900" dirty="0" smtClean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рейтинге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/>
          <a:stretch/>
        </p:blipFill>
        <p:spPr>
          <a:xfrm>
            <a:off x="2806699" y="659599"/>
            <a:ext cx="2263127" cy="6142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b="32883"/>
          <a:stretch/>
        </p:blipFill>
        <p:spPr>
          <a:xfrm>
            <a:off x="88081" y="623259"/>
            <a:ext cx="2075581" cy="58959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73150" y="1435100"/>
            <a:ext cx="0" cy="14089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8226" y="1406521"/>
            <a:ext cx="849674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38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8226" y="1878002"/>
            <a:ext cx="849674" cy="401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50-52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исследования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8226" y="2349483"/>
            <a:ext cx="84967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36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ренд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университета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6976" y="1368421"/>
            <a:ext cx="678224" cy="8171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200" b="1" cap="all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42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</a:t>
            </a:r>
            <a:r>
              <a:rPr lang="ru-RU" sz="900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бщее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</a:t>
            </a:r>
            <a:r>
              <a:rPr lang="ru-RU" sz="900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есто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в</a:t>
            </a:r>
            <a:r>
              <a:rPr lang="ru-RU" sz="900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рейтинге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676650" y="1435100"/>
            <a:ext cx="0" cy="168078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1726" y="1406521"/>
            <a:ext cx="157738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аучно-исследовательская деятельность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1725" y="1978401"/>
            <a:ext cx="1174749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в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остребованность выпускников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1726" y="2589582"/>
            <a:ext cx="1577384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53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</a:t>
            </a:r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словия для качественного образования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055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*данные на 2021 год</a:t>
            </a:r>
          </a:p>
        </p:txBody>
      </p:sp>
    </p:spTree>
    <p:extLst>
      <p:ext uri="{BB962C8B-B14F-4D97-AF65-F5344CB8AC3E}">
        <p14:creationId xmlns:p14="http://schemas.microsoft.com/office/powerpoint/2010/main" val="8825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5" y="1802095"/>
            <a:ext cx="2237185" cy="124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62924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ИНКЛЮЗИВНОЕ ОБРАЗОВАНИЕ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rgbClr val="00B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dirty="0" smtClean="0">
              <a:solidFill>
                <a:srgbClr val="00B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476" y="679701"/>
            <a:ext cx="328807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Центр инклюзивного сопровождения НГТУ НЭТИ: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156" y="1406242"/>
            <a:ext cx="2164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Международный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инклюзивный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клуб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48293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857" y="1870996"/>
            <a:ext cx="158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Городская студия инклюзивного искусства «Белый воробей»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194769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56" y="2315349"/>
            <a:ext cx="1624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Лаборатории русского жестового языка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адаптивной физкультуры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39204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70" y="2759702"/>
            <a:ext cx="1697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коллективного пользования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289" y="283639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8500" y="1414320"/>
            <a:ext cx="134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Отдел инклюзивного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социально-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психологического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сопровождения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24119" y="149101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499" y="1967974"/>
            <a:ext cx="145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Отдел профориентации,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ассистивного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постдипломного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сопровождения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4119" y="204467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1244" y="693551"/>
            <a:ext cx="751948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35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err="1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</a:t>
            </a:r>
            <a:r>
              <a:rPr lang="ru-RU" sz="900" dirty="0" err="1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ссистивных</a:t>
            </a:r>
            <a:endParaRPr lang="ru-RU" sz="900" dirty="0" smtClean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помощников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2699" y="1961267"/>
            <a:ext cx="98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Территория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РУМЦ НГТУ НЭТИ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4236" y="2544335"/>
            <a:ext cx="14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Ресурсный учебно-методический центр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 обучению инвалидов и лиц ОВЗ НГТУ НЭТИ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29856" y="262103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2794" y="693551"/>
            <a:ext cx="1090468" cy="526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274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студента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900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</a:t>
            </a:r>
            <a:r>
              <a:rPr lang="ru-RU" sz="90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28974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7325" y="217145"/>
            <a:ext cx="2958635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Студенческий </a:t>
            </a:r>
            <a:r>
              <a:rPr 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город в городе-</a:t>
            </a:r>
            <a:r>
              <a:rPr lang="ru-RU" sz="1200" b="1" dirty="0" err="1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миллионнике</a:t>
            </a:r>
            <a:r>
              <a:rPr 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—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 лучших университетских кампусов России: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культуры, современная библиотека,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спорт-комплекс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манежем,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собственный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боулинг, парки и станция метро!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3397" y="1621702"/>
            <a:ext cx="10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кв. м —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площадь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зданий и сооружений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9559" y="1320589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200 000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975" y="1621702"/>
            <a:ext cx="1089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м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ест в общежитиях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8137" y="1320589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4500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33397" y="2838940"/>
            <a:ext cx="1089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учебных корпусов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29559" y="2537827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975" y="2838940"/>
            <a:ext cx="10893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общежитий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8137" y="2537827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33396" y="2226890"/>
            <a:ext cx="224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кв. м —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площадь спортивных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культурных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объектов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29559" y="1925777"/>
            <a:ext cx="196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25 000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03775" y="2227995"/>
            <a:ext cx="108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</a:t>
            </a:r>
            <a:r>
              <a:rPr lang="ru-RU" sz="7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азы отдыха на море и в горах Алтая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9937" y="1926882"/>
            <a:ext cx="135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8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3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СПОРТ,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ЖИЗНЬ!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F1842B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НЭТИ —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это сертифицированные для международных соревнований спортивные объекты, это победы на региональных 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российских чемпионатах.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463" y="1103346"/>
            <a:ext cx="21641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Дворец спорта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5433" y="116552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814" y="1295554"/>
            <a:ext cx="20831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Круглогодичный бассейн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433" y="136463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9812" y="1493988"/>
            <a:ext cx="279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Спортивные и тренажерные залы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 передовым оснащением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5433" y="1559032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784169"/>
            <a:ext cx="243089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Стрелковый тир, боулинг и бильярд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3508" y="184562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7888" y="1979820"/>
            <a:ext cx="25346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Залы лечебной и адаптивной физкультуры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3508" y="204127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464" y="2156939"/>
            <a:ext cx="228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Открытые площадки для футбола, хоккея, </a:t>
            </a:r>
            <a:r>
              <a:rPr lang="ru-RU" sz="7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стритбола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19083" y="221839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3464" y="2471078"/>
            <a:ext cx="228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Мини-футбольная площадка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9083" y="2532534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360">
            <a:off x="5020137" y="2395939"/>
            <a:ext cx="1115433" cy="1598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62193" y="2650794"/>
            <a:ext cx="2284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Невероятный </a:t>
            </a:r>
            <a:r>
              <a:rPr lang="ru-RU" sz="7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маскот</a:t>
            </a: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— Йети </a:t>
            </a:r>
            <a:r>
              <a:rPr lang="en-US" sz="7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Neti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17812" y="271225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504052"/>
            <a:ext cx="2594336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ЭСТРАДНО-</a:t>
            </a:r>
          </a:p>
          <a:p>
            <a:r>
              <a:rPr lang="ru-RU" sz="16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ТАНЦЕВАЛЬНЫЙ</a:t>
            </a:r>
            <a:endParaRPr lang="ru-RU" sz="105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1084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НЭТИ —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это множество танцевальных, театральных, музыкальных коллективов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студий прикладного творчества.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Более 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20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творческих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коллективов,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лауреаты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всероссийских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международных</a:t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фестивалей и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конкурсов.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5097" y="1693772"/>
            <a:ext cx="98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ТАНЦЕВАЛЬНЫХКОЛЛЕКТИВОВ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36" y="1693772"/>
            <a:ext cx="114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МУЗЫКАЛЬНЫХ</a:t>
            </a: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АНСАМБЛЕЙ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36" y="1261843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08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2449522"/>
            <a:ext cx="114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ТЕАТРАЛЬНО-ХУДОЖЕСТВЕННЫХ КОЛЛЕКТИВОВ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012" y="2017593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11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261" y="1270579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07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36" y="2454065"/>
            <a:ext cx="1704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СТУДЕНТОВ И СОТРУДНИКОВ ЗАНИМАЮТСЯ В ЦЕНТРЕ КУЛЬТУРЫ НГТУ НЭТИ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036" y="2022136"/>
            <a:ext cx="105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r>
              <a:rPr lang="en-US" sz="2800" b="1" dirty="0" smtClean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21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ВАШЕГО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7" y="1236220"/>
            <a:ext cx="130814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Подзаголовок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96" y="2889706"/>
            <a:ext cx="10893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 smtClean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Текст уточнения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096" y="2682403"/>
            <a:ext cx="222762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сновной текст сообщения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317"/>
            <a:ext cx="256336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84"/>
          <a:stretch/>
        </p:blipFill>
        <p:spPr>
          <a:xfrm>
            <a:off x="3292004" y="-6351"/>
            <a:ext cx="2559521" cy="3295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ТАБЛИЧНОГО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3476" y="1398588"/>
          <a:ext cx="2594337" cy="808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79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ЗАГОЛОВОК</a:t>
                      </a:r>
                      <a:r>
                        <a:rPr lang="ru-RU" baseline="0" dirty="0" smtClean="0"/>
                        <a:t> 1</a:t>
                      </a:r>
                      <a:endParaRPr lang="ru-RU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ЗАГОЛОВОК</a:t>
                      </a:r>
                      <a:r>
                        <a:rPr lang="ru-RU" baseline="0" dirty="0" smtClean="0"/>
                        <a:t> 2</a:t>
                      </a:r>
                      <a:endParaRPr lang="ru-RU" dirty="0" smtClean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ЗАГОЛОВОК</a:t>
                      </a:r>
                      <a:r>
                        <a:rPr lang="ru-RU" baseline="0" dirty="0" smtClean="0"/>
                        <a:t> 3</a:t>
                      </a:r>
                      <a:endParaRPr lang="ru-RU" dirty="0" smtClean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0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 А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5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 С ТЕКСТОМ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6" y="1139353"/>
            <a:ext cx="2227624" cy="1777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 разбавленное изрядной долей 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эмпатии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, рациональное мышление предполагает независимые способы реализации анализа существующих паттернов поведения. Следует отметить,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/>
            </a:r>
            <a:b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что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постоянное информационно-пропагандистское обеспечение нашей деятельности требует от нас анализа первоочередных требований.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7813" y="1139353"/>
            <a:ext cx="2227624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Идейные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соображения высшего порядка, а также семантический разбор внешних противодействий в значительной степени обусловливает важность соответствующих условий активизации.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3476" y="927407"/>
            <a:ext cx="1192574" cy="0"/>
          </a:xfrm>
          <a:prstGeom prst="line">
            <a:avLst/>
          </a:prstGeom>
          <a:ln w="28575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2341858"/>
            <a:ext cx="2191173" cy="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3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2" y="2057718"/>
            <a:ext cx="192024" cy="592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622" y="2526699"/>
            <a:ext cx="989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ГОД ОСНОВАНИЯ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00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1950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442" y="2526699"/>
            <a:ext cx="98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СТАТУС</a:t>
            </a:r>
          </a:p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УНИВЕРСИТЕТА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82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1992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9" y="2057718"/>
            <a:ext cx="192024" cy="592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4241" y="2526699"/>
            <a:ext cx="1107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УЧАСТНИК</a:t>
            </a:r>
          </a:p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ПРОГРАММЫ</a:t>
            </a:r>
          </a:p>
          <a:p>
            <a:pPr algn="ctr"/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«ПРИОРИТЕТ 2030»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759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2021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"/>
            <a:ext cx="5851525" cy="1648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102" y="365649"/>
            <a:ext cx="304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МИССИЯ</a:t>
            </a:r>
            <a:r>
              <a:rPr lang="en-US" sz="1800" b="1" spc="1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102" y="711842"/>
            <a:ext cx="208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создавать технологические и общественные практики новых эпох развития и воспитывать их лидеров.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02" y="506780"/>
            <a:ext cx="630922" cy="6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34" y="0"/>
            <a:ext cx="2561491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37662" y="1162818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&gt;2</a:t>
            </a:r>
            <a:r>
              <a:rPr lang="ru-RU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"/>
            <a:ext cx="2560325" cy="32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7" y="2397372"/>
            <a:ext cx="207681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НГТУ НЭТИ 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ЦИФРАХ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097" y="533744"/>
            <a:ext cx="98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ФАКУЛЬТЕТОВ </a:t>
            </a:r>
            <a:endParaRPr lang="en-US" sz="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ИНСТИТУТОВ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769" y="101815"/>
            <a:ext cx="65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601" y="533744"/>
            <a:ext cx="9896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КАФЕДР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7510" y="116361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&gt;70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5098" y="1303106"/>
            <a:ext cx="105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ПРЕПОДАВАТЕЛЕЙ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0012" y="871177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1500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6070" y="1068600"/>
            <a:ext cx="105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СТУДЕНТОВ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8979" y="655214"/>
            <a:ext cx="160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13 000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7802" y="2035117"/>
            <a:ext cx="1145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ОБРАЗОВАТЕЛЬНЫХ ПРОГРАММ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9860" y="1603188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&gt;200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4600" y="2142839"/>
            <a:ext cx="11453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БЮДЖЕТНЫХ МЕСТ*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2090" y="3014152"/>
            <a:ext cx="16477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* при зачислении на 1 курс обучения</a:t>
            </a:r>
            <a:endParaRPr lang="ru-RU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6535" y="2677699"/>
            <a:ext cx="2941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образовательных программ, имеющих профессионально-общественную аккредитацию</a:t>
            </a:r>
            <a:endParaRPr lang="ru-RU" sz="11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73829" y="2254179"/>
            <a:ext cx="654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12</a:t>
            </a:r>
            <a:endParaRPr lang="ru-RU" sz="28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7510" y="1723250"/>
            <a:ext cx="127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700" b="1" dirty="0" smtClean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4600" y="1579428"/>
            <a:ext cx="18064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ИНОСТРАННЫХ СТУДЕНТОВ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53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ФАКУЛЬТЕТЫ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ИНСТИТУТЫ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029" y="163789"/>
            <a:ext cx="293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5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ФАКУЛЬТЕТЫ</a:t>
            </a:r>
            <a:r>
              <a:rPr lang="en-US" sz="1800" b="1" spc="150" dirty="0" smtClean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9978" y="2313055"/>
            <a:ext cx="293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spc="150" dirty="0" smtClean="0">
                <a:solidFill>
                  <a:srgbClr val="FFAB00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ИНСТИТУТЫ</a:t>
            </a:r>
            <a:r>
              <a:rPr lang="en-US" sz="1800" b="1" spc="150" dirty="0" smtClean="0">
                <a:solidFill>
                  <a:srgbClr val="FFAB00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rgbClr val="FFAB00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17813" y="2730579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73277" y="2613740"/>
            <a:ext cx="2085117" cy="43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Социальных технологий</a:t>
            </a:r>
          </a:p>
          <a:p>
            <a:pPr>
              <a:lnSpc>
                <a:spcPct val="1500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Дистанционного обучения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7813" y="2918936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26485" y="52333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1949" y="431227"/>
            <a:ext cx="2775046" cy="210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Автоматики и вычислительной 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техники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Летательных аппаратов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Механико-технологический</a:t>
            </a:r>
          </a:p>
          <a:p>
            <a:pPr>
              <a:lnSpc>
                <a:spcPts val="1200"/>
              </a:lnSpc>
            </a:pPr>
            <a:r>
              <a:rPr lang="ru-RU" sz="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Мехатроники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и автоматизации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Прикладной математики и информатики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Радиотехники и электроники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Физико-технический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Энергетики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Бизнеса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Гуманитарного образования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</a:t>
            </a: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овышения квалификации</a:t>
            </a:r>
          </a:p>
          <a:p>
            <a:pPr>
              <a:lnSpc>
                <a:spcPts val="1200"/>
              </a:lnSpc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Народный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6485" y="675273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6485" y="82402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485" y="98402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26485" y="114246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6485" y="128143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26485" y="144957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26485" y="158690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6485" y="174319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26485" y="189075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26485" y="204270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26485" y="220072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</a:t>
            </a:r>
          </a:p>
          <a:p>
            <a:r>
              <a:rPr lang="ru-RU" sz="20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329" y="139947"/>
            <a:ext cx="2938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НГТУ НЭТИ участник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Государственной федеральной программы «Приоритет 2030»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613" y="1584075"/>
            <a:ext cx="30337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Силовая электроника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интеллектуальная энергетика</a:t>
            </a:r>
          </a:p>
          <a:p>
            <a:pPr>
              <a:spcAft>
                <a:spcPts val="0"/>
              </a:spcAft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Руководитель: д.т.н., профессор Харитонов С.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А.</a:t>
            </a: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Новые материалы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для прорывных технологий</a:t>
            </a:r>
          </a:p>
          <a:p>
            <a:pPr>
              <a:spcAft>
                <a:spcPts val="0"/>
              </a:spcAft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Руководитель: к.т.н., доцент Тюрин А.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Г. </a:t>
            </a: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Новые инженерные решения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искусственный интеллект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для биомедицины</a:t>
            </a:r>
          </a:p>
          <a:p>
            <a:pPr>
              <a:spcAft>
                <a:spcPts val="0"/>
              </a:spcAft>
            </a:pP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Руководитель: </a:t>
            </a:r>
            <a:r>
              <a:rPr lang="ru-RU" sz="7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к.ф-м.н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. Баянов Е.</a:t>
            </a:r>
            <a:r>
              <a:rPr lang="en-US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В.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029" y="1180076"/>
            <a:ext cx="2938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solidFill>
                  <a:srgbClr val="143F82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Стратегические проекты</a:t>
            </a:r>
            <a:r>
              <a:rPr lang="en-US" sz="1200" b="1" dirty="0" smtClean="0">
                <a:solidFill>
                  <a:srgbClr val="143F82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:</a:t>
            </a:r>
            <a:endParaRPr lang="ru-RU" sz="1600" b="1" dirty="0">
              <a:solidFill>
                <a:srgbClr val="143F82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813" y="1663996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7813" y="2137071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2610146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ПРОЕКТЫ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6" y="1992579"/>
            <a:ext cx="4083231" cy="928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113" y="816644"/>
            <a:ext cx="1938337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НГТУ НЭТИ является исторически сложившимся центром превосходства в разработке и внедрении технологий. </a:t>
            </a:r>
            <a:r>
              <a:rPr lang="ru-R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стало возможным за счет формирования экспертного сообщества, обладающего исключительными технологическими компетенциями. 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957" y="816644"/>
            <a:ext cx="2063750" cy="89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компетенции складываются в ведущих научных школах университета, реализуются в масштабных исследовательских и опытно-конструкторских проектах, совместной работе с промышленными партнерами, оттачиваются в образовательных программах.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8157" y="816644"/>
            <a:ext cx="1476555" cy="77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Позиция НГТУ НЭТИ: </a:t>
            </a: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Сообщество экспертов-практиков, стремящихся </a:t>
            </a:r>
            <a:b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лидерству в отраслях </a:t>
            </a:r>
            <a:b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новой технологической </a:t>
            </a:r>
            <a:b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7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эпохи.</a:t>
            </a:r>
            <a:endParaRPr lang="ru-RU" sz="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1" y="1853789"/>
            <a:ext cx="1127762" cy="112776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FFAB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3258" y="2981552"/>
            <a:ext cx="1033642" cy="20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258" y="2981551"/>
            <a:ext cx="1068885" cy="1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НАУЧНЫЕ ШКОЛЫ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3866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</a:t>
            </a:r>
          </a:p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</a:t>
            </a:r>
          </a:p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10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097" y="533744"/>
            <a:ext cx="9896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ЦЕНТРА КОЛЛЕКТИВНОГО</a:t>
            </a: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ПОЛЬЗОВАНИЯ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36" y="533744"/>
            <a:ext cx="114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ИНЖИНИРИНГОВЫХ</a:t>
            </a:r>
          </a:p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ЦЕНТРА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36" y="101815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1289494"/>
            <a:ext cx="1148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СТУДЕНЧЕСКИХ КОНСТРУКТОРСКИХ БЮРО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012" y="857565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266" y="1289494"/>
            <a:ext cx="1492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МАЛЫХ ИННОВАЦИОННЫХ ПРЕДПРИЯТИЙ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36" y="857565"/>
            <a:ext cx="145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52" y="2082857"/>
            <a:ext cx="114533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НАУЧНЫХ ШКОЛ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460" y="1650928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17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460" y="2082857"/>
            <a:ext cx="1606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ЛАБОРАТОРИЙ И НАУЧНО-ОБРАЗОВАТЕЛЬНЫХ ЦЕНТРОВ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4761" y="1655069"/>
            <a:ext cx="1214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38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8544" y="2492729"/>
            <a:ext cx="12179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ИНСТИТУТ СИЛОВОЙ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ЭЛЕКТРОНИКИ</a:t>
            </a: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ТРАНСФЕРА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ТЕХНОЛОГИЙ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1261" y="110551"/>
            <a:ext cx="86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8274" y="2494786"/>
            <a:ext cx="161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ПОДДЕРЖКИ </a:t>
            </a: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ТЕХНОЛОГИЙ И ИННОВАЦИЙ</a:t>
            </a: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ТЕХНОЦЕНТР</a:t>
            </a:r>
            <a:endParaRPr lang="ru-RU" sz="11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17813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7813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70999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0999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329" y="139947"/>
            <a:ext cx="293834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НГТУ НЭТИ участник </a:t>
            </a: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более 100 соглашений о сотрудничестве </a:t>
            </a:r>
            <a:b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в области науки, образования и культуры </a:t>
            </a:r>
            <a:b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с вузами и научными организациями </a:t>
            </a:r>
            <a:br>
              <a:rPr lang="ru-RU" sz="105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b="1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из более, чем 20 стран мира.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144" y="1222729"/>
            <a:ext cx="13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Учебный центр «Институт Конфуция»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7813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6186" y="2223185"/>
            <a:ext cx="1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Информационный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DAAD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8156" y="229988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5844" y="1600178"/>
            <a:ext cx="13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Немецкий центр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НГТУ НЭТИ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1676874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8012" y="1222729"/>
            <a:ext cx="152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русского языка </a:t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культуры в </a:t>
            </a:r>
            <a:r>
              <a:rPr lang="ru-RU" sz="700" b="1" cap="all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Сиане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(</a:t>
            </a:r>
            <a:r>
              <a:rPr lang="ru-RU" sz="700" b="1" cap="all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кнр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09981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8012" y="1527715"/>
            <a:ext cx="1341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Образовательный центр «Восток-Запад»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09981" y="160441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012" y="1829513"/>
            <a:ext cx="14193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Центр тестирования иностранных граждан по русскому языку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09981" y="1906209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37974" y="1997046"/>
            <a:ext cx="530560" cy="16858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60320" y="2687516"/>
            <a:ext cx="1514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Erasmus+</a:t>
            </a:r>
            <a:r>
              <a:rPr lang="ru-RU" sz="900" b="1" cap="all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r>
              <a:rPr lang="en-US" sz="900" b="1" cap="all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KA1, KA2</a:t>
            </a:r>
            <a:endParaRPr lang="ru-RU" sz="900" b="1" cap="all" dirty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6187" y="2544019"/>
            <a:ext cx="15301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Б</a:t>
            </a: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азовый российский вуз по направлению </a:t>
            </a:r>
            <a:r>
              <a:rPr lang="ru-RU" sz="450" dirty="0" err="1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подго-товки</a:t>
            </a: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«Энергетика» Университета Шанхайской организации сотрудничества, член Консорциума вузов-экспортеров российского образования, Ассоциации технических университетов России </a:t>
            </a:r>
            <a:b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450" dirty="0" smtClean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 Китая, Ассоциации вузов восточных регионов России и Китая.</a:t>
            </a:r>
            <a:endParaRPr lang="ru-RU" sz="450" dirty="0">
              <a:solidFill>
                <a:srgbClr val="8847BD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477" y="2507438"/>
            <a:ext cx="2194870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</a:t>
            </a:r>
          </a:p>
          <a:p>
            <a:r>
              <a:rPr lang="ru-RU" sz="1400" b="1" spc="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0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5844" y="1914305"/>
            <a:ext cx="134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Студенческая</a:t>
            </a:r>
          </a:p>
          <a:p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академическая мобильность</a:t>
            </a:r>
          </a:p>
          <a:p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17813" y="199100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5" y="1003247"/>
            <a:ext cx="2272535" cy="2059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46374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ЕЖЕГОДНЫЕ МЕЖДУНАРОДНЫЕ КОНФЕРЕНЦИИ И ЛЕТНИЕ ШКОЛЫ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847833"/>
            <a:ext cx="5361984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806" y="1001720"/>
            <a:ext cx="247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Пограничные вопросы теории моделей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/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и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универсальной алгебры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(с 1995 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76" y="107841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06" y="1322587"/>
            <a:ext cx="2881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научно-техническая конференция «Актуальные проблемы электронного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приборостроения»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(с 1992 г.)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476" y="139928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506" y="1734440"/>
            <a:ext cx="2595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конференция молодых профессионалов по электронным приборам и материалам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«EDM»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(c 1999 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81113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06" y="2163704"/>
            <a:ext cx="2881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Российско-Казахстанская </a:t>
            </a: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/>
            </a:r>
            <a:b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научно-практическая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конференция «Химические технологии функциональных материалов» </a:t>
            </a:r>
            <a:r>
              <a:rPr lang="ru-RU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(с 2015 г.)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2240400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06" y="2575557"/>
            <a:ext cx="25959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Международная летняя школа «Общее машиностроение и материаловедение. Перспективные материалы и технологии» </a:t>
            </a:r>
            <a:endParaRPr lang="ru-RU" sz="7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65225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6478" y="1047921"/>
            <a:ext cx="12469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программ</a:t>
            </a:r>
            <a:r>
              <a:rPr lang="ru-RU" sz="700" b="1" cap="all" spc="150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ы</a:t>
            </a: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b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</a:b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на </a:t>
            </a:r>
            <a:r>
              <a:rPr lang="ru-RU" sz="700" b="1" cap="all" spc="150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английском </a:t>
            </a:r>
            <a:endParaRPr lang="ru-RU" sz="700" b="1" cap="all" spc="150" dirty="0" smtClean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spc="150" dirty="0" smtClean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языке</a:t>
            </a:r>
            <a:endParaRPr lang="ru-RU" sz="700" spc="150" dirty="0" smtClean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0125" y="1700826"/>
            <a:ext cx="20453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Electronics and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Nanoelectronics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, Industrial Electronics and Microprocessor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Technology</a:t>
            </a:r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Power Engineering and Electrical Technology, Intelligent electric power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systems</a:t>
            </a:r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Power Engineering and Electrical Technology, Mechatronics and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Automation</a:t>
            </a:r>
            <a:endParaRPr lang="ru-RU" sz="700" dirty="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Teacher Education, Teaching Foreign Languages in Digital Environments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9325" y="178074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89325" y="2084256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9325" y="272689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9325" y="2411942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6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</TotalTime>
  <Words>865</Words>
  <Application>Microsoft Office PowerPoint</Application>
  <PresentationFormat>Произвольный</PresentationFormat>
  <Paragraphs>286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Stem</vt:lpstr>
      <vt:lpstr>Stem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122</cp:revision>
  <dcterms:created xsi:type="dcterms:W3CDTF">2022-02-08T08:06:34Z</dcterms:created>
  <dcterms:modified xsi:type="dcterms:W3CDTF">2023-10-30T02:52:26Z</dcterms:modified>
</cp:coreProperties>
</file>